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" charset="1" panose="00000500000000000000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https://github.com/Ayushi0214/pizza-sales---SQL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41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15" Target="../media/image55.png" Type="http://schemas.openxmlformats.org/officeDocument/2006/relationships/image"/><Relationship Id="rId16" Target="../media/image56.svg" Type="http://schemas.openxmlformats.org/officeDocument/2006/relationships/image"/><Relationship Id="rId17" Target="../media/image57.png" Type="http://schemas.openxmlformats.org/officeDocument/2006/relationships/image"/><Relationship Id="rId18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9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292837">
            <a:off x="-2458595" y="7650528"/>
            <a:ext cx="5101630" cy="3812309"/>
          </a:xfrm>
          <a:custGeom>
            <a:avLst/>
            <a:gdLst/>
            <a:ahLst/>
            <a:cxnLst/>
            <a:rect r="r" b="b" t="t" l="l"/>
            <a:pathLst>
              <a:path h="3812309" w="5101630">
                <a:moveTo>
                  <a:pt x="0" y="0"/>
                </a:moveTo>
                <a:lnTo>
                  <a:pt x="5101629" y="0"/>
                </a:lnTo>
                <a:lnTo>
                  <a:pt x="5101629" y="3812308"/>
                </a:lnTo>
                <a:lnTo>
                  <a:pt x="0" y="381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3847" y="1195063"/>
            <a:ext cx="4432496" cy="7896875"/>
          </a:xfrm>
          <a:custGeom>
            <a:avLst/>
            <a:gdLst/>
            <a:ahLst/>
            <a:cxnLst/>
            <a:rect r="r" b="b" t="t" l="l"/>
            <a:pathLst>
              <a:path h="7896875" w="4432496">
                <a:moveTo>
                  <a:pt x="0" y="0"/>
                </a:moveTo>
                <a:lnTo>
                  <a:pt x="4432497" y="0"/>
                </a:lnTo>
                <a:lnTo>
                  <a:pt x="4432497" y="7896874"/>
                </a:lnTo>
                <a:lnTo>
                  <a:pt x="0" y="789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064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302">
            <a:off x="14754824" y="-624160"/>
            <a:ext cx="4675251" cy="3493687"/>
          </a:xfrm>
          <a:custGeom>
            <a:avLst/>
            <a:gdLst/>
            <a:ahLst/>
            <a:cxnLst/>
            <a:rect r="r" b="b" t="t" l="l"/>
            <a:pathLst>
              <a:path h="3493687" w="4675251">
                <a:moveTo>
                  <a:pt x="0" y="0"/>
                </a:moveTo>
                <a:lnTo>
                  <a:pt x="4675250" y="0"/>
                </a:lnTo>
                <a:lnTo>
                  <a:pt x="4675250" y="3493687"/>
                </a:lnTo>
                <a:lnTo>
                  <a:pt x="0" y="349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99702" y="1686560"/>
            <a:ext cx="8887108" cy="711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10"/>
              </a:lnSpc>
            </a:pPr>
            <a:r>
              <a:rPr lang="en-US" sz="11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SLICE &amp; INSIGHTS: </a:t>
            </a:r>
          </a:p>
          <a:p>
            <a:pPr algn="l">
              <a:lnSpc>
                <a:spcPts val="11110"/>
              </a:lnSpc>
            </a:pPr>
            <a:r>
              <a:rPr lang="en-US" sz="11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PIZZA STORE SALES ANALYSIS USING SQL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40326" y="6453885"/>
            <a:ext cx="1704724" cy="2078932"/>
          </a:xfrm>
          <a:custGeom>
            <a:avLst/>
            <a:gdLst/>
            <a:ahLst/>
            <a:cxnLst/>
            <a:rect r="r" b="b" t="t" l="l"/>
            <a:pathLst>
              <a:path h="2078932" w="1704724">
                <a:moveTo>
                  <a:pt x="0" y="0"/>
                </a:moveTo>
                <a:lnTo>
                  <a:pt x="1704724" y="0"/>
                </a:lnTo>
                <a:lnTo>
                  <a:pt x="1704724" y="2078932"/>
                </a:lnTo>
                <a:lnTo>
                  <a:pt x="0" y="2078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60168" y="8047006"/>
            <a:ext cx="1747191" cy="2098727"/>
          </a:xfrm>
          <a:custGeom>
            <a:avLst/>
            <a:gdLst/>
            <a:ahLst/>
            <a:cxnLst/>
            <a:rect r="r" b="b" t="t" l="l"/>
            <a:pathLst>
              <a:path h="2098727" w="1747191">
                <a:moveTo>
                  <a:pt x="0" y="0"/>
                </a:moveTo>
                <a:lnTo>
                  <a:pt x="1747190" y="0"/>
                </a:lnTo>
                <a:lnTo>
                  <a:pt x="1747190" y="2098727"/>
                </a:lnTo>
                <a:lnTo>
                  <a:pt x="0" y="2098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913346"/>
            <a:ext cx="2460307" cy="246030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68712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56428" y="4550863"/>
            <a:ext cx="1204852" cy="1185273"/>
          </a:xfrm>
          <a:custGeom>
            <a:avLst/>
            <a:gdLst/>
            <a:ahLst/>
            <a:cxnLst/>
            <a:rect r="r" b="b" t="t" l="l"/>
            <a:pathLst>
              <a:path h="1185273" w="1204852">
                <a:moveTo>
                  <a:pt x="0" y="0"/>
                </a:moveTo>
                <a:lnTo>
                  <a:pt x="1204852" y="0"/>
                </a:lnTo>
                <a:lnTo>
                  <a:pt x="1204852" y="1185274"/>
                </a:lnTo>
                <a:lnTo>
                  <a:pt x="0" y="11852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77601" y="-624160"/>
            <a:ext cx="4675251" cy="3493687"/>
          </a:xfrm>
          <a:custGeom>
            <a:avLst/>
            <a:gdLst/>
            <a:ahLst/>
            <a:cxnLst/>
            <a:rect r="r" b="b" t="t" l="l"/>
            <a:pathLst>
              <a:path h="3493687" w="4675251">
                <a:moveTo>
                  <a:pt x="0" y="0"/>
                </a:moveTo>
                <a:lnTo>
                  <a:pt x="4675250" y="0"/>
                </a:lnTo>
                <a:lnTo>
                  <a:pt x="4675250" y="3493687"/>
                </a:lnTo>
                <a:lnTo>
                  <a:pt x="0" y="349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356620">
            <a:off x="-1357497" y="8466686"/>
            <a:ext cx="3983946" cy="2977094"/>
          </a:xfrm>
          <a:custGeom>
            <a:avLst/>
            <a:gdLst/>
            <a:ahLst/>
            <a:cxnLst/>
            <a:rect r="r" b="b" t="t" l="l"/>
            <a:pathLst>
              <a:path h="2977094" w="3983946">
                <a:moveTo>
                  <a:pt x="0" y="0"/>
                </a:moveTo>
                <a:lnTo>
                  <a:pt x="3983946" y="0"/>
                </a:lnTo>
                <a:lnTo>
                  <a:pt x="3983946" y="2977094"/>
                </a:lnTo>
                <a:lnTo>
                  <a:pt x="0" y="2977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15454689" y="4511480"/>
            <a:ext cx="2768030" cy="30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7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Analytics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33265" y="9257407"/>
            <a:ext cx="7821470" cy="60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7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Analyzed a pizza store dataset using SQL to uncover sales patterns, revenue drivers, and product performance.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22210" t="0" r="-22210" b="-441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143500"/>
            <a:ext cx="18288000" cy="5143500"/>
            <a:chOff x="0" y="0"/>
            <a:chExt cx="24384000" cy="6858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7015" r="0" b="37662"/>
            <a:stretch>
              <a:fillRect/>
            </a:stretch>
          </p:blipFill>
          <p:spPr>
            <a:xfrm flipH="false" flipV="false">
              <a:off x="0" y="0"/>
              <a:ext cx="24384000" cy="6858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15511864" y="6741732"/>
            <a:ext cx="1747436" cy="2518819"/>
          </a:xfrm>
          <a:custGeom>
            <a:avLst/>
            <a:gdLst/>
            <a:ahLst/>
            <a:cxnLst/>
            <a:rect r="r" b="b" t="t" l="l"/>
            <a:pathLst>
              <a:path h="2518819" w="1747436">
                <a:moveTo>
                  <a:pt x="0" y="0"/>
                </a:moveTo>
                <a:lnTo>
                  <a:pt x="1747436" y="0"/>
                </a:lnTo>
                <a:lnTo>
                  <a:pt x="1747436" y="2518819"/>
                </a:lnTo>
                <a:lnTo>
                  <a:pt x="0" y="2518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7988" t="-1819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220359" y="837041"/>
            <a:ext cx="2031286" cy="2414604"/>
          </a:xfrm>
          <a:custGeom>
            <a:avLst/>
            <a:gdLst/>
            <a:ahLst/>
            <a:cxnLst/>
            <a:rect r="r" b="b" t="t" l="l"/>
            <a:pathLst>
              <a:path h="2414604" w="2031286">
                <a:moveTo>
                  <a:pt x="0" y="0"/>
                </a:moveTo>
                <a:lnTo>
                  <a:pt x="2031286" y="0"/>
                </a:lnTo>
                <a:lnTo>
                  <a:pt x="2031286" y="2414604"/>
                </a:lnTo>
                <a:lnTo>
                  <a:pt x="0" y="2414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05977" y="3110440"/>
            <a:ext cx="4162008" cy="41620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15444" y="6165936"/>
            <a:ext cx="1905082" cy="1905082"/>
            <a:chOff x="0" y="0"/>
            <a:chExt cx="2540109" cy="254010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540109" cy="2540109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8712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640843" y="698259"/>
              <a:ext cx="1258423" cy="1143592"/>
            </a:xfrm>
            <a:custGeom>
              <a:avLst/>
              <a:gdLst/>
              <a:ahLst/>
              <a:cxnLst/>
              <a:rect r="r" b="b" t="t" l="l"/>
              <a:pathLst>
                <a:path h="1143592" w="1258423">
                  <a:moveTo>
                    <a:pt x="0" y="0"/>
                  </a:moveTo>
                  <a:lnTo>
                    <a:pt x="1258423" y="0"/>
                  </a:lnTo>
                  <a:lnTo>
                    <a:pt x="1258423" y="1143591"/>
                  </a:lnTo>
                  <a:lnTo>
                    <a:pt x="0" y="114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3518756" y="1743146"/>
            <a:ext cx="3493414" cy="3493414"/>
          </a:xfrm>
          <a:custGeom>
            <a:avLst/>
            <a:gdLst/>
            <a:ahLst/>
            <a:cxnLst/>
            <a:rect r="r" b="b" t="t" l="l"/>
            <a:pathLst>
              <a:path h="3493414" w="3493414">
                <a:moveTo>
                  <a:pt x="0" y="0"/>
                </a:moveTo>
                <a:lnTo>
                  <a:pt x="3493415" y="0"/>
                </a:lnTo>
                <a:lnTo>
                  <a:pt x="3493415" y="3493414"/>
                </a:lnTo>
                <a:lnTo>
                  <a:pt x="0" y="34934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914078" y="3196165"/>
            <a:ext cx="6665528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0"/>
              </a:lnSpc>
            </a:pPr>
            <a:r>
              <a:rPr lang="en-US" sz="5000">
                <a:solidFill>
                  <a:srgbClr val="E23022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14078" y="4185332"/>
            <a:ext cx="6665528" cy="251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pizza business wants to understand: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Sales performance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Peak order times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Best-selling items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Revenue contribution by type &amp; category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Customer order behavior</a:t>
            </a:r>
          </a:p>
          <a:p>
            <a:pPr algn="l">
              <a:lnSpc>
                <a:spcPts val="285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914078" y="6642782"/>
            <a:ext cx="3332764" cy="61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1"/>
              </a:lnSpc>
            </a:pPr>
            <a:r>
              <a:rPr lang="en-US" sz="36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Yawar Ali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14078" y="7243873"/>
            <a:ext cx="3332764" cy="38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4"/>
              </a:lnSpc>
            </a:pPr>
            <a:r>
              <a:rPr lang="en-US" sz="2400" b="true">
                <a:solidFill>
                  <a:srgbClr val="E2302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Head Chef Analytics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852648">
            <a:off x="8777716" y="8639031"/>
            <a:ext cx="3528340" cy="2636632"/>
          </a:xfrm>
          <a:custGeom>
            <a:avLst/>
            <a:gdLst/>
            <a:ahLst/>
            <a:cxnLst/>
            <a:rect r="r" b="b" t="t" l="l"/>
            <a:pathLst>
              <a:path h="2636632" w="3528340">
                <a:moveTo>
                  <a:pt x="3528340" y="0"/>
                </a:moveTo>
                <a:lnTo>
                  <a:pt x="0" y="0"/>
                </a:lnTo>
                <a:lnTo>
                  <a:pt x="0" y="2636632"/>
                </a:lnTo>
                <a:lnTo>
                  <a:pt x="3528340" y="2636632"/>
                </a:lnTo>
                <a:lnTo>
                  <a:pt x="352834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855746" y="-3466266"/>
            <a:ext cx="8521454" cy="8609766"/>
            <a:chOff x="0" y="0"/>
            <a:chExt cx="11361938" cy="1147968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68119" y="885870"/>
              <a:ext cx="10593819" cy="10593819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378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6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10593819" cy="10593819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378">
                  <a:alpha val="40000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6"/>
                  </a:lnSpc>
                </a:pPr>
              </a:p>
            </p:txBody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768119" y="1181364"/>
              <a:ext cx="9617077" cy="9617038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140" t="0" r="-25140" b="0"/>
                </a:stretch>
              </a:blip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9699389">
            <a:off x="-1299174" y="-1718285"/>
            <a:ext cx="4655748" cy="3479114"/>
          </a:xfrm>
          <a:custGeom>
            <a:avLst/>
            <a:gdLst/>
            <a:ahLst/>
            <a:cxnLst/>
            <a:rect r="r" b="b" t="t" l="l"/>
            <a:pathLst>
              <a:path h="3479114" w="4655748">
                <a:moveTo>
                  <a:pt x="0" y="0"/>
                </a:moveTo>
                <a:lnTo>
                  <a:pt x="4655748" y="0"/>
                </a:lnTo>
                <a:lnTo>
                  <a:pt x="4655748" y="3479114"/>
                </a:lnTo>
                <a:lnTo>
                  <a:pt x="0" y="3479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204443">
            <a:off x="-2090448" y="-1589006"/>
            <a:ext cx="4655748" cy="3479114"/>
          </a:xfrm>
          <a:custGeom>
            <a:avLst/>
            <a:gdLst/>
            <a:ahLst/>
            <a:cxnLst/>
            <a:rect r="r" b="b" t="t" l="l"/>
            <a:pathLst>
              <a:path h="3479114" w="4655748">
                <a:moveTo>
                  <a:pt x="0" y="0"/>
                </a:moveTo>
                <a:lnTo>
                  <a:pt x="4655748" y="0"/>
                </a:lnTo>
                <a:lnTo>
                  <a:pt x="4655748" y="3479114"/>
                </a:lnTo>
                <a:lnTo>
                  <a:pt x="0" y="3479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9367962">
            <a:off x="8888747" y="8955758"/>
            <a:ext cx="3528340" cy="2636632"/>
          </a:xfrm>
          <a:custGeom>
            <a:avLst/>
            <a:gdLst/>
            <a:ahLst/>
            <a:cxnLst/>
            <a:rect r="r" b="b" t="t" l="l"/>
            <a:pathLst>
              <a:path h="2636632" w="3528340">
                <a:moveTo>
                  <a:pt x="3528340" y="0"/>
                </a:moveTo>
                <a:lnTo>
                  <a:pt x="0" y="0"/>
                </a:lnTo>
                <a:lnTo>
                  <a:pt x="0" y="2636632"/>
                </a:lnTo>
                <a:lnTo>
                  <a:pt x="3528340" y="2636632"/>
                </a:lnTo>
                <a:lnTo>
                  <a:pt x="35283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643552" y="7715250"/>
            <a:ext cx="8337780" cy="1543050"/>
            <a:chOff x="0" y="0"/>
            <a:chExt cx="2195959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95959" cy="406400"/>
            </a:xfrm>
            <a:custGeom>
              <a:avLst/>
              <a:gdLst/>
              <a:ahLst/>
              <a:cxnLst/>
              <a:rect r="r" b="b" t="t" l="l"/>
              <a:pathLst>
                <a:path h="406400" w="2195959">
                  <a:moveTo>
                    <a:pt x="1992759" y="0"/>
                  </a:moveTo>
                  <a:cubicBezTo>
                    <a:pt x="2104983" y="0"/>
                    <a:pt x="2195959" y="90976"/>
                    <a:pt x="2195959" y="203200"/>
                  </a:cubicBezTo>
                  <a:cubicBezTo>
                    <a:pt x="2195959" y="315424"/>
                    <a:pt x="2104983" y="406400"/>
                    <a:pt x="19927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195959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4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649924" y="7895118"/>
            <a:ext cx="1183313" cy="1183313"/>
          </a:xfrm>
          <a:custGeom>
            <a:avLst/>
            <a:gdLst/>
            <a:ahLst/>
            <a:cxnLst/>
            <a:rect r="r" b="b" t="t" l="l"/>
            <a:pathLst>
              <a:path h="1183313" w="1183313">
                <a:moveTo>
                  <a:pt x="0" y="0"/>
                </a:moveTo>
                <a:lnTo>
                  <a:pt x="1183313" y="0"/>
                </a:lnTo>
                <a:lnTo>
                  <a:pt x="1183313" y="1183314"/>
                </a:lnTo>
                <a:lnTo>
                  <a:pt x="0" y="1183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868525" y="3492867"/>
            <a:ext cx="9459361" cy="4993908"/>
          </a:xfrm>
          <a:custGeom>
            <a:avLst/>
            <a:gdLst/>
            <a:ahLst/>
            <a:cxnLst/>
            <a:rect r="r" b="b" t="t" l="l"/>
            <a:pathLst>
              <a:path h="4993908" w="9459361">
                <a:moveTo>
                  <a:pt x="0" y="0"/>
                </a:moveTo>
                <a:lnTo>
                  <a:pt x="9459360" y="0"/>
                </a:lnTo>
                <a:lnTo>
                  <a:pt x="9459360" y="4993908"/>
                </a:lnTo>
                <a:lnTo>
                  <a:pt x="0" y="4993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55" t="-13160" r="-5129" b="-1370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301662" y="4575582"/>
            <a:ext cx="2443024" cy="2443024"/>
          </a:xfrm>
          <a:custGeom>
            <a:avLst/>
            <a:gdLst/>
            <a:ahLst/>
            <a:cxnLst/>
            <a:rect r="r" b="b" t="t" l="l"/>
            <a:pathLst>
              <a:path h="2443024" w="2443024">
                <a:moveTo>
                  <a:pt x="0" y="0"/>
                </a:moveTo>
                <a:lnTo>
                  <a:pt x="2443024" y="0"/>
                </a:lnTo>
                <a:lnTo>
                  <a:pt x="2443024" y="2443024"/>
                </a:lnTo>
                <a:lnTo>
                  <a:pt x="0" y="24430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2443149"/>
            <a:ext cx="7182336" cy="182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0"/>
              </a:lnSpc>
            </a:pPr>
            <a:r>
              <a:rPr lang="en-US" sz="7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ABOUT OUR DELICIOUS PIZZA DATASET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4409516"/>
            <a:ext cx="6665528" cy="1795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Tables used: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23334" y="8195437"/>
            <a:ext cx="5370895" cy="5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2"/>
              </a:lnSpc>
            </a:pPr>
            <a:r>
              <a:rPr lang="en-US" b="true" sz="3200" u="sng">
                <a:solidFill>
                  <a:srgbClr val="E23022"/>
                </a:solidFill>
                <a:latin typeface="Open Sans Bold"/>
                <a:ea typeface="Open Sans Bold"/>
                <a:cs typeface="Open Sans Bold"/>
                <a:sym typeface="Open Sans Bold"/>
                <a:hlinkClick r:id="rId11" tooltip="https://github.com/Ayushi0214/pizza-sales---SQL"/>
              </a:rPr>
              <a:t>Find dataset here.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78457" y="8701913"/>
            <a:ext cx="2958688" cy="22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8"/>
              </a:lnSpc>
            </a:pPr>
            <a:r>
              <a:rPr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Figure 1: This is an ERD for database.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9840">
            <a:off x="14975752" y="-839232"/>
            <a:ext cx="5331858" cy="3984352"/>
          </a:xfrm>
          <a:custGeom>
            <a:avLst/>
            <a:gdLst/>
            <a:ahLst/>
            <a:cxnLst/>
            <a:rect r="r" b="b" t="t" l="l"/>
            <a:pathLst>
              <a:path h="3984352" w="5331858">
                <a:moveTo>
                  <a:pt x="0" y="0"/>
                </a:moveTo>
                <a:lnTo>
                  <a:pt x="5331858" y="0"/>
                </a:lnTo>
                <a:lnTo>
                  <a:pt x="5331858" y="3984352"/>
                </a:lnTo>
                <a:lnTo>
                  <a:pt x="0" y="3984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92745">
            <a:off x="14975752" y="-1351527"/>
            <a:ext cx="5331858" cy="3984352"/>
          </a:xfrm>
          <a:custGeom>
            <a:avLst/>
            <a:gdLst/>
            <a:ahLst/>
            <a:cxnLst/>
            <a:rect r="r" b="b" t="t" l="l"/>
            <a:pathLst>
              <a:path h="3984352" w="5331858">
                <a:moveTo>
                  <a:pt x="0" y="0"/>
                </a:moveTo>
                <a:lnTo>
                  <a:pt x="5331858" y="0"/>
                </a:lnTo>
                <a:lnTo>
                  <a:pt x="5331858" y="3984352"/>
                </a:lnTo>
                <a:lnTo>
                  <a:pt x="0" y="3984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3106202" cy="3340915"/>
            <a:chOff x="0" y="0"/>
            <a:chExt cx="4141603" cy="445455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887732" cy="3892865"/>
              <a:chOff x="0" y="0"/>
              <a:chExt cx="7165998" cy="7175460"/>
            </a:xfrm>
          </p:grpSpPr>
          <p:pic>
            <p:nvPicPr>
              <p:cNvPr name="Picture 7" id="7"/>
              <p:cNvPicPr>
                <a:picLocks noChangeAspect="true"/>
              </p:cNvPicPr>
              <p:nvPr/>
            </p:nvPicPr>
            <p:blipFill>
              <a:blip r:embed="rId5"/>
              <a:srcRect l="65" t="0" r="65" b="0"/>
              <a:stretch>
                <a:fillRect/>
              </a:stretch>
            </p:blipFill>
            <p:spPr>
              <a:xfrm flipH="false" flipV="false">
                <a:off x="0" y="0"/>
                <a:ext cx="7165998" cy="7175460"/>
              </a:xfrm>
              <a:prstGeom prst="rect">
                <a:avLst/>
              </a:prstGeom>
            </p:spPr>
          </p:pic>
        </p:grpSp>
        <p:grpSp>
          <p:nvGrpSpPr>
            <p:cNvPr name="Group 8" id="8"/>
            <p:cNvGrpSpPr/>
            <p:nvPr/>
          </p:nvGrpSpPr>
          <p:grpSpPr>
            <a:xfrm rot="0">
              <a:off x="3026253" y="3331178"/>
              <a:ext cx="1115349" cy="112337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8712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3285299" y="3585197"/>
              <a:ext cx="583478" cy="573996"/>
            </a:xfrm>
            <a:custGeom>
              <a:avLst/>
              <a:gdLst/>
              <a:ahLst/>
              <a:cxnLst/>
              <a:rect r="r" b="b" t="t" l="l"/>
              <a:pathLst>
                <a:path h="573996" w="583478">
                  <a:moveTo>
                    <a:pt x="0" y="0"/>
                  </a:moveTo>
                  <a:lnTo>
                    <a:pt x="583478" y="0"/>
                  </a:lnTo>
                  <a:lnTo>
                    <a:pt x="583478" y="573996"/>
                  </a:lnTo>
                  <a:lnTo>
                    <a:pt x="0" y="573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704006" y="1028700"/>
            <a:ext cx="7118697" cy="1643876"/>
          </a:xfrm>
          <a:custGeom>
            <a:avLst/>
            <a:gdLst/>
            <a:ahLst/>
            <a:cxnLst/>
            <a:rect r="r" b="b" t="t" l="l"/>
            <a:pathLst>
              <a:path h="1643876" w="7118697">
                <a:moveTo>
                  <a:pt x="0" y="0"/>
                </a:moveTo>
                <a:lnTo>
                  <a:pt x="7118697" y="0"/>
                </a:lnTo>
                <a:lnTo>
                  <a:pt x="7118697" y="1643876"/>
                </a:lnTo>
                <a:lnTo>
                  <a:pt x="0" y="16438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04006" y="2699157"/>
            <a:ext cx="8474624" cy="2065690"/>
          </a:xfrm>
          <a:custGeom>
            <a:avLst/>
            <a:gdLst/>
            <a:ahLst/>
            <a:cxnLst/>
            <a:rect r="r" b="b" t="t" l="l"/>
            <a:pathLst>
              <a:path h="2065690" w="8474624">
                <a:moveTo>
                  <a:pt x="0" y="0"/>
                </a:moveTo>
                <a:lnTo>
                  <a:pt x="8474625" y="0"/>
                </a:lnTo>
                <a:lnTo>
                  <a:pt x="8474625" y="2065690"/>
                </a:lnTo>
                <a:lnTo>
                  <a:pt x="0" y="20656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78360" y="4744711"/>
            <a:ext cx="6569989" cy="2329598"/>
          </a:xfrm>
          <a:custGeom>
            <a:avLst/>
            <a:gdLst/>
            <a:ahLst/>
            <a:cxnLst/>
            <a:rect r="r" b="b" t="t" l="l"/>
            <a:pathLst>
              <a:path h="2329598" w="6569989">
                <a:moveTo>
                  <a:pt x="0" y="0"/>
                </a:moveTo>
                <a:lnTo>
                  <a:pt x="6569989" y="0"/>
                </a:lnTo>
                <a:lnTo>
                  <a:pt x="6569989" y="2329598"/>
                </a:lnTo>
                <a:lnTo>
                  <a:pt x="0" y="2329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206223" y="7102884"/>
            <a:ext cx="6342126" cy="1767184"/>
          </a:xfrm>
          <a:custGeom>
            <a:avLst/>
            <a:gdLst/>
            <a:ahLst/>
            <a:cxnLst/>
            <a:rect r="r" b="b" t="t" l="l"/>
            <a:pathLst>
              <a:path h="1767184" w="6342126">
                <a:moveTo>
                  <a:pt x="0" y="0"/>
                </a:moveTo>
                <a:lnTo>
                  <a:pt x="6342126" y="0"/>
                </a:lnTo>
                <a:lnTo>
                  <a:pt x="6342126" y="1767183"/>
                </a:lnTo>
                <a:lnTo>
                  <a:pt x="0" y="17671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14111" y="4714988"/>
            <a:ext cx="6703838" cy="3065149"/>
          </a:xfrm>
          <a:custGeom>
            <a:avLst/>
            <a:gdLst/>
            <a:ahLst/>
            <a:cxnLst/>
            <a:rect r="r" b="b" t="t" l="l"/>
            <a:pathLst>
              <a:path h="3065149" w="6703838">
                <a:moveTo>
                  <a:pt x="0" y="0"/>
                </a:moveTo>
                <a:lnTo>
                  <a:pt x="6703838" y="0"/>
                </a:lnTo>
                <a:lnTo>
                  <a:pt x="6703838" y="3065149"/>
                </a:lnTo>
                <a:lnTo>
                  <a:pt x="0" y="30651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99353" y="4859011"/>
            <a:ext cx="6665528" cy="169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6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FOUNDATIONAL </a:t>
            </a:r>
          </a:p>
          <a:p>
            <a:pPr algn="l">
              <a:lnSpc>
                <a:spcPts val="6565"/>
              </a:lnSpc>
            </a:pPr>
            <a:r>
              <a:rPr lang="en-US" sz="6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METRICS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7937" y="9229725"/>
            <a:ext cx="9872348" cy="34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results help understand overall demand and high-level sales behavior.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9353" y="7592364"/>
            <a:ext cx="4986072" cy="219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7"/>
              </a:lnSpc>
            </a:pPr>
            <a:r>
              <a:rPr lang="en-US" sz="160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Total Orders: 21,350</a:t>
            </a:r>
          </a:p>
          <a:p>
            <a:pPr algn="l">
              <a:lnSpc>
                <a:spcPts val="2177"/>
              </a:lnSpc>
            </a:pPr>
            <a:r>
              <a:rPr lang="en-US" sz="160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Total Revenue: $817,860.05</a:t>
            </a:r>
          </a:p>
          <a:p>
            <a:pPr algn="l">
              <a:lnSpc>
                <a:spcPts val="2177"/>
              </a:lnSpc>
            </a:pPr>
            <a:r>
              <a:rPr lang="en-US" sz="160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Highest-Priced Pizza: The Greek Pizza ($35.95)</a:t>
            </a:r>
          </a:p>
          <a:p>
            <a:pPr algn="l">
              <a:lnSpc>
                <a:spcPts val="2177"/>
              </a:lnSpc>
            </a:pPr>
            <a:r>
              <a:rPr lang="en-US" sz="160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Most Ordered Size: Large (18,526 orders)</a:t>
            </a:r>
          </a:p>
          <a:p>
            <a:pPr algn="l">
              <a:lnSpc>
                <a:spcPts val="2177"/>
              </a:lnSpc>
            </a:pPr>
            <a:r>
              <a:rPr lang="en-US" sz="160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Top 5 Pizza Types by Orders:</a:t>
            </a:r>
          </a:p>
          <a:p>
            <a:pPr algn="l">
              <a:lnSpc>
                <a:spcPts val="2177"/>
              </a:lnSpc>
            </a:pPr>
            <a:r>
              <a:rPr lang="en-US" sz="1601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Classic Deluxe, BBQ Chicken, Hawaiian, Pepperoni, Thai Chicken</a:t>
            </a:r>
          </a:p>
          <a:p>
            <a:pPr algn="l">
              <a:lnSpc>
                <a:spcPts val="217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99353" y="6991156"/>
            <a:ext cx="2493036" cy="39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2"/>
              </a:lnSpc>
            </a:pPr>
            <a:r>
              <a:rPr lang="en-US" sz="299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KPIs Analyzed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10800000">
            <a:off x="3468301" y="5651811"/>
            <a:ext cx="927632" cy="725872"/>
          </a:xfrm>
          <a:custGeom>
            <a:avLst/>
            <a:gdLst/>
            <a:ahLst/>
            <a:cxnLst/>
            <a:rect r="r" b="b" t="t" l="l"/>
            <a:pathLst>
              <a:path h="725872" w="927632">
                <a:moveTo>
                  <a:pt x="0" y="0"/>
                </a:moveTo>
                <a:lnTo>
                  <a:pt x="927632" y="0"/>
                </a:lnTo>
                <a:lnTo>
                  <a:pt x="927632" y="725872"/>
                </a:lnTo>
                <a:lnTo>
                  <a:pt x="0" y="7258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3491784" y="7032215"/>
            <a:ext cx="6716991" cy="5019424"/>
          </a:xfrm>
          <a:custGeom>
            <a:avLst/>
            <a:gdLst/>
            <a:ahLst/>
            <a:cxnLst/>
            <a:rect r="r" b="b" t="t" l="l"/>
            <a:pathLst>
              <a:path h="5019424" w="6716991">
                <a:moveTo>
                  <a:pt x="0" y="0"/>
                </a:moveTo>
                <a:lnTo>
                  <a:pt x="6716991" y="0"/>
                </a:lnTo>
                <a:lnTo>
                  <a:pt x="6716991" y="5019424"/>
                </a:lnTo>
                <a:lnTo>
                  <a:pt x="0" y="501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62095">
            <a:off x="12862200" y="7032215"/>
            <a:ext cx="6716991" cy="5019424"/>
          </a:xfrm>
          <a:custGeom>
            <a:avLst/>
            <a:gdLst/>
            <a:ahLst/>
            <a:cxnLst/>
            <a:rect r="r" b="b" t="t" l="l"/>
            <a:pathLst>
              <a:path h="5019424" w="6716991">
                <a:moveTo>
                  <a:pt x="0" y="0"/>
                </a:moveTo>
                <a:lnTo>
                  <a:pt x="6716991" y="0"/>
                </a:lnTo>
                <a:lnTo>
                  <a:pt x="6716991" y="5019424"/>
                </a:lnTo>
                <a:lnTo>
                  <a:pt x="0" y="5019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171326">
            <a:off x="-1239426" y="-511173"/>
            <a:ext cx="6470482" cy="4835215"/>
          </a:xfrm>
          <a:custGeom>
            <a:avLst/>
            <a:gdLst/>
            <a:ahLst/>
            <a:cxnLst/>
            <a:rect r="r" b="b" t="t" l="l"/>
            <a:pathLst>
              <a:path h="4835215" w="6470482">
                <a:moveTo>
                  <a:pt x="0" y="0"/>
                </a:moveTo>
                <a:lnTo>
                  <a:pt x="6470482" y="0"/>
                </a:lnTo>
                <a:lnTo>
                  <a:pt x="6470482" y="4835214"/>
                </a:lnTo>
                <a:lnTo>
                  <a:pt x="0" y="4835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653170">
            <a:off x="-1471990" y="-1027981"/>
            <a:ext cx="6470482" cy="4835215"/>
          </a:xfrm>
          <a:custGeom>
            <a:avLst/>
            <a:gdLst/>
            <a:ahLst/>
            <a:cxnLst/>
            <a:rect r="r" b="b" t="t" l="l"/>
            <a:pathLst>
              <a:path h="4835215" w="6470482">
                <a:moveTo>
                  <a:pt x="0" y="0"/>
                </a:moveTo>
                <a:lnTo>
                  <a:pt x="6470482" y="0"/>
                </a:lnTo>
                <a:lnTo>
                  <a:pt x="6470482" y="4835214"/>
                </a:lnTo>
                <a:lnTo>
                  <a:pt x="0" y="4835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63251" y="1649948"/>
            <a:ext cx="2636003" cy="3417203"/>
            <a:chOff x="0" y="0"/>
            <a:chExt cx="3514671" cy="45562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14671" cy="4556271"/>
            </a:xfrm>
            <a:custGeom>
              <a:avLst/>
              <a:gdLst/>
              <a:ahLst/>
              <a:cxnLst/>
              <a:rect r="r" b="b" t="t" l="l"/>
              <a:pathLst>
                <a:path h="4556271" w="3514671">
                  <a:moveTo>
                    <a:pt x="0" y="0"/>
                  </a:moveTo>
                  <a:lnTo>
                    <a:pt x="3514671" y="0"/>
                  </a:lnTo>
                  <a:lnTo>
                    <a:pt x="3514671" y="4556271"/>
                  </a:lnTo>
                  <a:lnTo>
                    <a:pt x="0" y="4556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165" r="0" b="-8051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53964" y="2891718"/>
              <a:ext cx="1054737" cy="1054737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8712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62467" y="3146944"/>
              <a:ext cx="458824" cy="526628"/>
            </a:xfrm>
            <a:custGeom>
              <a:avLst/>
              <a:gdLst/>
              <a:ahLst/>
              <a:cxnLst/>
              <a:rect r="r" b="b" t="t" l="l"/>
              <a:pathLst>
                <a:path h="526628" w="458824">
                  <a:moveTo>
                    <a:pt x="0" y="0"/>
                  </a:moveTo>
                  <a:lnTo>
                    <a:pt x="458825" y="0"/>
                  </a:lnTo>
                  <a:lnTo>
                    <a:pt x="458825" y="526628"/>
                  </a:lnTo>
                  <a:lnTo>
                    <a:pt x="0" y="526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10800000">
            <a:off x="14844285" y="325582"/>
            <a:ext cx="927632" cy="725872"/>
          </a:xfrm>
          <a:custGeom>
            <a:avLst/>
            <a:gdLst/>
            <a:ahLst/>
            <a:cxnLst/>
            <a:rect r="r" b="b" t="t" l="l"/>
            <a:pathLst>
              <a:path h="725872" w="927632">
                <a:moveTo>
                  <a:pt x="0" y="0"/>
                </a:moveTo>
                <a:lnTo>
                  <a:pt x="927632" y="0"/>
                </a:lnTo>
                <a:lnTo>
                  <a:pt x="927632" y="725872"/>
                </a:lnTo>
                <a:lnTo>
                  <a:pt x="0" y="725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178363" y="2187705"/>
            <a:ext cx="6715791" cy="2776313"/>
          </a:xfrm>
          <a:custGeom>
            <a:avLst/>
            <a:gdLst/>
            <a:ahLst/>
            <a:cxnLst/>
            <a:rect r="r" b="b" t="t" l="l"/>
            <a:pathLst>
              <a:path h="2776313" w="6715791">
                <a:moveTo>
                  <a:pt x="0" y="0"/>
                </a:moveTo>
                <a:lnTo>
                  <a:pt x="6715791" y="0"/>
                </a:lnTo>
                <a:lnTo>
                  <a:pt x="6715791" y="2776314"/>
                </a:lnTo>
                <a:lnTo>
                  <a:pt x="0" y="27763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44756" y="4399201"/>
            <a:ext cx="7591623" cy="3870239"/>
          </a:xfrm>
          <a:custGeom>
            <a:avLst/>
            <a:gdLst/>
            <a:ahLst/>
            <a:cxnLst/>
            <a:rect r="r" b="b" t="t" l="l"/>
            <a:pathLst>
              <a:path h="3870239" w="7591623">
                <a:moveTo>
                  <a:pt x="0" y="0"/>
                </a:moveTo>
                <a:lnTo>
                  <a:pt x="7591623" y="0"/>
                </a:lnTo>
                <a:lnTo>
                  <a:pt x="7591623" y="3870239"/>
                </a:lnTo>
                <a:lnTo>
                  <a:pt x="0" y="38702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39308" y="8269440"/>
            <a:ext cx="11301259" cy="1977720"/>
          </a:xfrm>
          <a:custGeom>
            <a:avLst/>
            <a:gdLst/>
            <a:ahLst/>
            <a:cxnLst/>
            <a:rect r="r" b="b" t="t" l="l"/>
            <a:pathLst>
              <a:path h="1977720" w="11301259">
                <a:moveTo>
                  <a:pt x="0" y="0"/>
                </a:moveTo>
                <a:lnTo>
                  <a:pt x="11301259" y="0"/>
                </a:lnTo>
                <a:lnTo>
                  <a:pt x="11301259" y="1977720"/>
                </a:lnTo>
                <a:lnTo>
                  <a:pt x="0" y="1977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78064" y="2173095"/>
            <a:ext cx="8325006" cy="2370910"/>
          </a:xfrm>
          <a:custGeom>
            <a:avLst/>
            <a:gdLst/>
            <a:ahLst/>
            <a:cxnLst/>
            <a:rect r="r" b="b" t="t" l="l"/>
            <a:pathLst>
              <a:path h="2370910" w="8325006">
                <a:moveTo>
                  <a:pt x="0" y="0"/>
                </a:moveTo>
                <a:lnTo>
                  <a:pt x="8325006" y="0"/>
                </a:lnTo>
                <a:lnTo>
                  <a:pt x="8325006" y="2370910"/>
                </a:lnTo>
                <a:lnTo>
                  <a:pt x="0" y="237091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06384" y="5221348"/>
            <a:ext cx="7144831" cy="1987368"/>
          </a:xfrm>
          <a:custGeom>
            <a:avLst/>
            <a:gdLst/>
            <a:ahLst/>
            <a:cxnLst/>
            <a:rect r="r" b="b" t="t" l="l"/>
            <a:pathLst>
              <a:path h="1987368" w="7144831">
                <a:moveTo>
                  <a:pt x="0" y="0"/>
                </a:moveTo>
                <a:lnTo>
                  <a:pt x="7144831" y="0"/>
                </a:lnTo>
                <a:lnTo>
                  <a:pt x="7144831" y="1987368"/>
                </a:lnTo>
                <a:lnTo>
                  <a:pt x="0" y="19873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157491" y="487507"/>
            <a:ext cx="9686794" cy="116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7"/>
              </a:lnSpc>
            </a:pPr>
            <a:r>
              <a:rPr lang="en-US" sz="87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OPERATIONAL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21354" y="1621373"/>
            <a:ext cx="10941327" cy="34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 volume peaks between 6–8 PM. Classic and Veggie categories perform strongest.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4502" y="6164774"/>
            <a:ext cx="2493036" cy="39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2"/>
              </a:lnSpc>
            </a:pPr>
            <a:r>
              <a:rPr lang="en-US" sz="299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KPIs Analyzed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4502" y="6708880"/>
            <a:ext cx="4336852" cy="1367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Total Quantity Sold by Pizza Category</a:t>
            </a:r>
          </a:p>
          <a:p>
            <a:pPr algn="l">
              <a:lnSpc>
                <a:spcPts val="2175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Peak Order Hours</a:t>
            </a:r>
          </a:p>
          <a:p>
            <a:pPr algn="l">
              <a:lnSpc>
                <a:spcPts val="2175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Category-Wise Pizza Variety</a:t>
            </a:r>
          </a:p>
          <a:p>
            <a:pPr algn="l">
              <a:lnSpc>
                <a:spcPts val="2175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Average Number of Pizzas Ordered per Day</a:t>
            </a:r>
          </a:p>
          <a:p>
            <a:pPr algn="l">
              <a:lnSpc>
                <a:spcPts val="2175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Top 3 Pizza Types by Revenue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576270" cy="2580648"/>
            <a:chOff x="0" y="0"/>
            <a:chExt cx="7435027" cy="344086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5463" r="0" b="15463"/>
            <a:stretch>
              <a:fillRect/>
            </a:stretch>
          </p:blipFill>
          <p:spPr>
            <a:xfrm flipH="false" flipV="false">
              <a:off x="0" y="0"/>
              <a:ext cx="7435027" cy="3440864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-677455">
            <a:off x="15693384" y="-175487"/>
            <a:ext cx="2031286" cy="2414604"/>
          </a:xfrm>
          <a:custGeom>
            <a:avLst/>
            <a:gdLst/>
            <a:ahLst/>
            <a:cxnLst/>
            <a:rect r="r" b="b" t="t" l="l"/>
            <a:pathLst>
              <a:path h="2414604" w="2031286">
                <a:moveTo>
                  <a:pt x="0" y="0"/>
                </a:moveTo>
                <a:lnTo>
                  <a:pt x="2031285" y="0"/>
                </a:lnTo>
                <a:lnTo>
                  <a:pt x="2031285" y="2414604"/>
                </a:lnTo>
                <a:lnTo>
                  <a:pt x="0" y="2414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85291" y="737746"/>
            <a:ext cx="7873143" cy="105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STRATEGIC FINDINGS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56714" y="0"/>
            <a:ext cx="2031286" cy="2414604"/>
          </a:xfrm>
          <a:custGeom>
            <a:avLst/>
            <a:gdLst/>
            <a:ahLst/>
            <a:cxnLst/>
            <a:rect r="r" b="b" t="t" l="l"/>
            <a:pathLst>
              <a:path h="2414604" w="2031286">
                <a:moveTo>
                  <a:pt x="0" y="0"/>
                </a:moveTo>
                <a:lnTo>
                  <a:pt x="2031286" y="0"/>
                </a:lnTo>
                <a:lnTo>
                  <a:pt x="2031286" y="2414604"/>
                </a:lnTo>
                <a:lnTo>
                  <a:pt x="0" y="2414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91707" y="2369600"/>
            <a:ext cx="5504587" cy="3487913"/>
          </a:xfrm>
          <a:custGeom>
            <a:avLst/>
            <a:gdLst/>
            <a:ahLst/>
            <a:cxnLst/>
            <a:rect r="r" b="b" t="t" l="l"/>
            <a:pathLst>
              <a:path h="3487913" w="5504587">
                <a:moveTo>
                  <a:pt x="0" y="0"/>
                </a:moveTo>
                <a:lnTo>
                  <a:pt x="5504586" y="0"/>
                </a:lnTo>
                <a:lnTo>
                  <a:pt x="5504586" y="3487913"/>
                </a:lnTo>
                <a:lnTo>
                  <a:pt x="0" y="3487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1301" y="5857513"/>
            <a:ext cx="6184993" cy="4348665"/>
          </a:xfrm>
          <a:custGeom>
            <a:avLst/>
            <a:gdLst/>
            <a:ahLst/>
            <a:cxnLst/>
            <a:rect r="r" b="b" t="t" l="l"/>
            <a:pathLst>
              <a:path h="4348665" w="6184993">
                <a:moveTo>
                  <a:pt x="0" y="0"/>
                </a:moveTo>
                <a:lnTo>
                  <a:pt x="6184992" y="0"/>
                </a:lnTo>
                <a:lnTo>
                  <a:pt x="6184992" y="4348665"/>
                </a:lnTo>
                <a:lnTo>
                  <a:pt x="0" y="4348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28948" y="2764476"/>
            <a:ext cx="6133763" cy="5267369"/>
          </a:xfrm>
          <a:custGeom>
            <a:avLst/>
            <a:gdLst/>
            <a:ahLst/>
            <a:cxnLst/>
            <a:rect r="r" b="b" t="t" l="l"/>
            <a:pathLst>
              <a:path h="5267369" w="6133763">
                <a:moveTo>
                  <a:pt x="0" y="0"/>
                </a:moveTo>
                <a:lnTo>
                  <a:pt x="6133763" y="0"/>
                </a:lnTo>
                <a:lnTo>
                  <a:pt x="6133763" y="5267369"/>
                </a:lnTo>
                <a:lnTo>
                  <a:pt x="0" y="52673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0755" y="4857307"/>
            <a:ext cx="4987290" cy="70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insights help identify high-value products that drive profitability.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0755" y="3218943"/>
            <a:ext cx="2493036" cy="396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2"/>
              </a:lnSpc>
            </a:pPr>
            <a:r>
              <a:rPr lang="en-US" sz="299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KPIs Analyzed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0755" y="3794444"/>
            <a:ext cx="4987290" cy="109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5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Contribution % to Total Revenue by Pizza Category</a:t>
            </a:r>
          </a:p>
          <a:p>
            <a:pPr algn="l">
              <a:lnSpc>
                <a:spcPts val="2175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Cumulative Revenue Over Time</a:t>
            </a:r>
          </a:p>
          <a:p>
            <a:pPr algn="l">
              <a:lnSpc>
                <a:spcPts val="2175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Top 3 Pizza Types by Revenue for Each Category</a:t>
            </a:r>
          </a:p>
          <a:p>
            <a:pPr algn="l">
              <a:lnSpc>
                <a:spcPts val="2175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13601169" y="423989"/>
            <a:ext cx="927632" cy="725872"/>
          </a:xfrm>
          <a:custGeom>
            <a:avLst/>
            <a:gdLst/>
            <a:ahLst/>
            <a:cxnLst/>
            <a:rect r="r" b="b" t="t" l="l"/>
            <a:pathLst>
              <a:path h="725872" w="927632">
                <a:moveTo>
                  <a:pt x="0" y="0"/>
                </a:moveTo>
                <a:lnTo>
                  <a:pt x="927633" y="0"/>
                </a:lnTo>
                <a:lnTo>
                  <a:pt x="927633" y="725873"/>
                </a:lnTo>
                <a:lnTo>
                  <a:pt x="0" y="7258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61464" y="6012142"/>
            <a:ext cx="851335" cy="8513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3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61464" y="7266455"/>
            <a:ext cx="851335" cy="85133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37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361464" y="8520834"/>
            <a:ext cx="851335" cy="8513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37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77335" y="8520834"/>
            <a:ext cx="851335" cy="85133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37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77335" y="6012142"/>
            <a:ext cx="851335" cy="85133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37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77335" y="7266455"/>
            <a:ext cx="851335" cy="85133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C37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4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8498410">
            <a:off x="15422879" y="-1212320"/>
            <a:ext cx="4675251" cy="3493687"/>
          </a:xfrm>
          <a:custGeom>
            <a:avLst/>
            <a:gdLst/>
            <a:ahLst/>
            <a:cxnLst/>
            <a:rect r="r" b="b" t="t" l="l"/>
            <a:pathLst>
              <a:path h="3493687" w="4675251">
                <a:moveTo>
                  <a:pt x="0" y="0"/>
                </a:moveTo>
                <a:lnTo>
                  <a:pt x="4675251" y="0"/>
                </a:lnTo>
                <a:lnTo>
                  <a:pt x="4675251" y="3493687"/>
                </a:lnTo>
                <a:lnTo>
                  <a:pt x="0" y="349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9550179">
            <a:off x="15705072" y="-1258280"/>
            <a:ext cx="4675251" cy="3493687"/>
          </a:xfrm>
          <a:custGeom>
            <a:avLst/>
            <a:gdLst/>
            <a:ahLst/>
            <a:cxnLst/>
            <a:rect r="r" b="b" t="t" l="l"/>
            <a:pathLst>
              <a:path h="3493687" w="4675251">
                <a:moveTo>
                  <a:pt x="0" y="0"/>
                </a:moveTo>
                <a:lnTo>
                  <a:pt x="4675251" y="0"/>
                </a:lnTo>
                <a:lnTo>
                  <a:pt x="4675251" y="3493687"/>
                </a:lnTo>
                <a:lnTo>
                  <a:pt x="0" y="349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363367" y="4266229"/>
            <a:ext cx="5397138" cy="5140774"/>
            <a:chOff x="0" y="0"/>
            <a:chExt cx="7196184" cy="68543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196184" cy="6854365"/>
            </a:xfrm>
            <a:custGeom>
              <a:avLst/>
              <a:gdLst/>
              <a:ahLst/>
              <a:cxnLst/>
              <a:rect r="r" b="b" t="t" l="l"/>
              <a:pathLst>
                <a:path h="6854365" w="7196184">
                  <a:moveTo>
                    <a:pt x="0" y="0"/>
                  </a:moveTo>
                  <a:lnTo>
                    <a:pt x="7196184" y="0"/>
                  </a:lnTo>
                  <a:lnTo>
                    <a:pt x="7196184" y="6854365"/>
                  </a:lnTo>
                  <a:lnTo>
                    <a:pt x="0" y="6854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920388" y="1572868"/>
              <a:ext cx="978493" cy="1008756"/>
            </a:xfrm>
            <a:custGeom>
              <a:avLst/>
              <a:gdLst/>
              <a:ahLst/>
              <a:cxnLst/>
              <a:rect r="r" b="b" t="t" l="l"/>
              <a:pathLst>
                <a:path h="1008756" w="978493">
                  <a:moveTo>
                    <a:pt x="0" y="0"/>
                  </a:moveTo>
                  <a:lnTo>
                    <a:pt x="978494" y="0"/>
                  </a:lnTo>
                  <a:lnTo>
                    <a:pt x="978494" y="1008755"/>
                  </a:lnTo>
                  <a:lnTo>
                    <a:pt x="0" y="1008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378853" y="1644062"/>
              <a:ext cx="903575" cy="937561"/>
            </a:xfrm>
            <a:custGeom>
              <a:avLst/>
              <a:gdLst/>
              <a:ahLst/>
              <a:cxnLst/>
              <a:rect r="r" b="b" t="t" l="l"/>
              <a:pathLst>
                <a:path h="937561" w="903575">
                  <a:moveTo>
                    <a:pt x="0" y="0"/>
                  </a:moveTo>
                  <a:lnTo>
                    <a:pt x="903575" y="0"/>
                  </a:lnTo>
                  <a:lnTo>
                    <a:pt x="903575" y="937561"/>
                  </a:lnTo>
                  <a:lnTo>
                    <a:pt x="0" y="93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278855" y="3939596"/>
              <a:ext cx="924670" cy="937561"/>
            </a:xfrm>
            <a:custGeom>
              <a:avLst/>
              <a:gdLst/>
              <a:ahLst/>
              <a:cxnLst/>
              <a:rect r="r" b="b" t="t" l="l"/>
              <a:pathLst>
                <a:path h="937561" w="924670">
                  <a:moveTo>
                    <a:pt x="0" y="0"/>
                  </a:moveTo>
                  <a:lnTo>
                    <a:pt x="924669" y="0"/>
                  </a:lnTo>
                  <a:lnTo>
                    <a:pt x="924669" y="937561"/>
                  </a:lnTo>
                  <a:lnTo>
                    <a:pt x="0" y="93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4956704" y="3898664"/>
              <a:ext cx="978493" cy="978493"/>
            </a:xfrm>
            <a:custGeom>
              <a:avLst/>
              <a:gdLst/>
              <a:ahLst/>
              <a:cxnLst/>
              <a:rect r="r" b="b" t="t" l="l"/>
              <a:pathLst>
                <a:path h="978493" w="978493">
                  <a:moveTo>
                    <a:pt x="0" y="0"/>
                  </a:moveTo>
                  <a:lnTo>
                    <a:pt x="978493" y="0"/>
                  </a:lnTo>
                  <a:lnTo>
                    <a:pt x="978493" y="978493"/>
                  </a:lnTo>
                  <a:lnTo>
                    <a:pt x="0" y="978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178710" y="5344321"/>
              <a:ext cx="838764" cy="838764"/>
            </a:xfrm>
            <a:custGeom>
              <a:avLst/>
              <a:gdLst/>
              <a:ahLst/>
              <a:cxnLst/>
              <a:rect r="r" b="b" t="t" l="l"/>
              <a:pathLst>
                <a:path h="838764" w="838764">
                  <a:moveTo>
                    <a:pt x="0" y="0"/>
                  </a:moveTo>
                  <a:lnTo>
                    <a:pt x="838764" y="0"/>
                  </a:lnTo>
                  <a:lnTo>
                    <a:pt x="838764" y="838763"/>
                  </a:lnTo>
                  <a:lnTo>
                    <a:pt x="0" y="838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true" flipV="false" rot="0">
            <a:off x="1182400" y="3919907"/>
            <a:ext cx="2798064" cy="4114800"/>
          </a:xfrm>
          <a:custGeom>
            <a:avLst/>
            <a:gdLst/>
            <a:ahLst/>
            <a:cxnLst/>
            <a:rect r="r" b="b" t="t" l="l"/>
            <a:pathLst>
              <a:path h="4114800" w="2798064">
                <a:moveTo>
                  <a:pt x="2798064" y="0"/>
                </a:moveTo>
                <a:lnTo>
                  <a:pt x="0" y="0"/>
                </a:lnTo>
                <a:lnTo>
                  <a:pt x="0" y="4114800"/>
                </a:lnTo>
                <a:lnTo>
                  <a:pt x="2798064" y="4114800"/>
                </a:lnTo>
                <a:lnTo>
                  <a:pt x="2798064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28700" y="1181100"/>
            <a:ext cx="6665528" cy="105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BUSINESS IMPACT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2212341"/>
            <a:ext cx="10955591" cy="143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Identified </a:t>
            </a:r>
            <a:r>
              <a:rPr lang="en-US" b="true" sz="2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peak ordering times</a:t>
            </a: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staffing and inventory planning.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Highlighted </a:t>
            </a:r>
            <a:r>
              <a:rPr lang="en-US" b="true" sz="2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high-revenue pizza types and categories</a:t>
            </a: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 targeted promotions.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Revealed </a:t>
            </a:r>
            <a:r>
              <a:rPr lang="en-US" b="true" sz="2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 popular pizza sizes and flavors</a:t>
            </a: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helping optimize menu design.</a:t>
            </a:r>
          </a:p>
          <a:p>
            <a:pPr algn="l" marL="453390" indent="-226695" lvl="1">
              <a:lnSpc>
                <a:spcPts val="2856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Showed </a:t>
            </a:r>
            <a:r>
              <a:rPr lang="en-US" b="true" sz="21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daily revenue trends</a:t>
            </a: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supporting forecasting and sales strategy.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75688" y="5996357"/>
            <a:ext cx="2492733" cy="103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"/>
              </a:lnSpc>
            </a:pPr>
            <a:r>
              <a:rPr lang="en-US" sz="19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Writing optimized SQL queries to answer real business questions.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475688" y="7250670"/>
            <a:ext cx="2634947" cy="103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Using joins, aggregations, and window functions for advanced analysis.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475688" y="8505049"/>
            <a:ext cx="2492733" cy="103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Strengthening data storytelling skills to communicate results effectively.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91558" y="8742636"/>
            <a:ext cx="2492733" cy="5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Helps optimize menu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91558" y="5996357"/>
            <a:ext cx="2492733" cy="77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Translating raw data into actionable business insights.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91558" y="7250670"/>
            <a:ext cx="2492733" cy="1036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0"/>
              </a:lnSpc>
            </a:pP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Visualizing and summarizing findings for reports and presentations.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361464" y="6243469"/>
            <a:ext cx="851335" cy="41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sz="2941">
                <a:solidFill>
                  <a:srgbClr val="E23022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361464" y="7497782"/>
            <a:ext cx="851335" cy="41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sz="2941">
                <a:solidFill>
                  <a:srgbClr val="E23022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361464" y="8752161"/>
            <a:ext cx="851335" cy="41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sz="2941">
                <a:solidFill>
                  <a:srgbClr val="E23022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377335" y="8752161"/>
            <a:ext cx="851335" cy="41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sz="2941">
                <a:solidFill>
                  <a:srgbClr val="E23022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377335" y="6243469"/>
            <a:ext cx="851335" cy="41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sz="2941">
                <a:solidFill>
                  <a:srgbClr val="E23022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377335" y="7497782"/>
            <a:ext cx="851335" cy="41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sz="2941">
                <a:solidFill>
                  <a:srgbClr val="E23022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361464" y="4546017"/>
            <a:ext cx="6665528" cy="105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WHAT I LEARNED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-2265877" y="-1268227"/>
            <a:ext cx="5390098" cy="4027873"/>
          </a:xfrm>
          <a:custGeom>
            <a:avLst/>
            <a:gdLst/>
            <a:ahLst/>
            <a:cxnLst/>
            <a:rect r="r" b="b" t="t" l="l"/>
            <a:pathLst>
              <a:path h="4027873" w="5390098">
                <a:moveTo>
                  <a:pt x="0" y="0"/>
                </a:moveTo>
                <a:lnTo>
                  <a:pt x="5390097" y="0"/>
                </a:lnTo>
                <a:lnTo>
                  <a:pt x="5390097" y="4027872"/>
                </a:lnTo>
                <a:lnTo>
                  <a:pt x="0" y="4027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066641">
            <a:off x="13135822" y="7500825"/>
            <a:ext cx="6767137" cy="5056897"/>
          </a:xfrm>
          <a:custGeom>
            <a:avLst/>
            <a:gdLst/>
            <a:ahLst/>
            <a:cxnLst/>
            <a:rect r="r" b="b" t="t" l="l"/>
            <a:pathLst>
              <a:path h="5056897" w="6767137">
                <a:moveTo>
                  <a:pt x="0" y="0"/>
                </a:moveTo>
                <a:lnTo>
                  <a:pt x="6767136" y="0"/>
                </a:lnTo>
                <a:lnTo>
                  <a:pt x="6767136" y="5056897"/>
                </a:lnTo>
                <a:lnTo>
                  <a:pt x="0" y="505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03116">
            <a:off x="-1898703" y="-993848"/>
            <a:ext cx="4655748" cy="3479114"/>
          </a:xfrm>
          <a:custGeom>
            <a:avLst/>
            <a:gdLst/>
            <a:ahLst/>
            <a:cxnLst/>
            <a:rect r="r" b="b" t="t" l="l"/>
            <a:pathLst>
              <a:path h="3479114" w="4655748">
                <a:moveTo>
                  <a:pt x="0" y="0"/>
                </a:moveTo>
                <a:lnTo>
                  <a:pt x="4655749" y="0"/>
                </a:lnTo>
                <a:lnTo>
                  <a:pt x="4655749" y="3479114"/>
                </a:lnTo>
                <a:lnTo>
                  <a:pt x="0" y="3479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683063">
            <a:off x="13867609" y="7795921"/>
            <a:ext cx="5845179" cy="4367943"/>
          </a:xfrm>
          <a:custGeom>
            <a:avLst/>
            <a:gdLst/>
            <a:ahLst/>
            <a:cxnLst/>
            <a:rect r="r" b="b" t="t" l="l"/>
            <a:pathLst>
              <a:path h="4367943" w="5845179">
                <a:moveTo>
                  <a:pt x="0" y="0"/>
                </a:moveTo>
                <a:lnTo>
                  <a:pt x="5845179" y="0"/>
                </a:lnTo>
                <a:lnTo>
                  <a:pt x="5845179" y="4367943"/>
                </a:lnTo>
                <a:lnTo>
                  <a:pt x="0" y="4367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80865"/>
            <a:ext cx="7827331" cy="516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61"/>
              </a:lnSpc>
            </a:pPr>
            <a:r>
              <a:rPr lang="en-US" sz="13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THANKS </a:t>
            </a:r>
          </a:p>
          <a:p>
            <a:pPr algn="l">
              <a:lnSpc>
                <a:spcPts val="13361"/>
              </a:lnSpc>
            </a:pPr>
            <a:r>
              <a:rPr lang="en-US" sz="13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FOR YOUR ATTENTION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646847" y="-961991"/>
            <a:ext cx="16635265" cy="10220291"/>
          </a:xfrm>
          <a:custGeom>
            <a:avLst/>
            <a:gdLst/>
            <a:ahLst/>
            <a:cxnLst/>
            <a:rect r="r" b="b" t="t" l="l"/>
            <a:pathLst>
              <a:path h="10220291" w="16635265">
                <a:moveTo>
                  <a:pt x="0" y="0"/>
                </a:moveTo>
                <a:lnTo>
                  <a:pt x="16635266" y="0"/>
                </a:lnTo>
                <a:lnTo>
                  <a:pt x="16635266" y="10220291"/>
                </a:lnTo>
                <a:lnTo>
                  <a:pt x="0" y="10220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416693" y="3913346"/>
            <a:ext cx="2460307" cy="246030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68712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044421" y="4550863"/>
            <a:ext cx="1204852" cy="1185273"/>
          </a:xfrm>
          <a:custGeom>
            <a:avLst/>
            <a:gdLst/>
            <a:ahLst/>
            <a:cxnLst/>
            <a:rect r="r" b="b" t="t" l="l"/>
            <a:pathLst>
              <a:path h="1185273" w="1204852">
                <a:moveTo>
                  <a:pt x="0" y="0"/>
                </a:moveTo>
                <a:lnTo>
                  <a:pt x="1204852" y="0"/>
                </a:lnTo>
                <a:lnTo>
                  <a:pt x="1204852" y="1185274"/>
                </a:lnTo>
                <a:lnTo>
                  <a:pt x="0" y="1185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DAG5o7un0m8</dc:identifier>
  <dcterms:modified xsi:type="dcterms:W3CDTF">2011-08-01T06:04:30Z</dcterms:modified>
  <cp:revision>1</cp:revision>
  <dc:title>Red Bold Pizza Shop Opening Presentation</dc:title>
</cp:coreProperties>
</file>